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CE3AEB8-397E-4AFE-9F4E-5AB4DF0CB4BE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5F56AE0-26B3-443C-89E4-D311BE4F29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41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464BB9-37EC-4D4E-BBDA-E884EE0AC1CD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C19FFB-884E-494C-BCC1-E7E061274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Cambria" pitchFamily="18" charset="0"/>
              </a:rPr>
              <a:t>Introduction to the SAT</a:t>
            </a:r>
            <a:endParaRPr lang="en-US" sz="48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smtClean="0"/>
              <a:t>Content!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 fontScale="77500" lnSpcReduction="20000"/>
          </a:bodyPr>
          <a:lstStyle/>
          <a:p>
            <a:r>
              <a:rPr lang="en-US" dirty="0" smtClean="0"/>
              <a:t>Activity: Content Inventory</a:t>
            </a:r>
          </a:p>
          <a:p>
            <a:r>
              <a:rPr lang="en-US" dirty="0" smtClean="0"/>
              <a:t>Formulas given on the SAT:</a:t>
            </a:r>
          </a:p>
          <a:p>
            <a:pPr lvl="1"/>
            <a:r>
              <a:rPr lang="en-US" dirty="0" smtClean="0"/>
              <a:t>Pythagorean Theorem</a:t>
            </a:r>
          </a:p>
          <a:p>
            <a:pPr lvl="1"/>
            <a:r>
              <a:rPr lang="en-US" dirty="0" smtClean="0"/>
              <a:t>Special Right Triangles </a:t>
            </a:r>
          </a:p>
          <a:p>
            <a:pPr lvl="1"/>
            <a:r>
              <a:rPr lang="en-US" dirty="0" smtClean="0"/>
              <a:t>Area of:</a:t>
            </a:r>
          </a:p>
          <a:p>
            <a:pPr lvl="2"/>
            <a:r>
              <a:rPr lang="en-US" dirty="0" smtClean="0"/>
              <a:t>Circle (and Circumference)</a:t>
            </a:r>
          </a:p>
          <a:p>
            <a:pPr lvl="2"/>
            <a:r>
              <a:rPr lang="en-US" dirty="0" smtClean="0"/>
              <a:t>Rectangle</a:t>
            </a:r>
          </a:p>
          <a:p>
            <a:pPr lvl="2"/>
            <a:r>
              <a:rPr lang="en-US" dirty="0" smtClean="0"/>
              <a:t>Triangle</a:t>
            </a:r>
          </a:p>
          <a:p>
            <a:pPr lvl="1"/>
            <a:r>
              <a:rPr lang="en-US" dirty="0" smtClean="0"/>
              <a:t>Volume of:</a:t>
            </a:r>
          </a:p>
          <a:p>
            <a:pPr lvl="2"/>
            <a:r>
              <a:rPr lang="en-US" dirty="0" smtClean="0"/>
              <a:t>Prism</a:t>
            </a:r>
          </a:p>
          <a:p>
            <a:pPr lvl="2"/>
            <a:r>
              <a:rPr lang="en-US" dirty="0" smtClean="0"/>
              <a:t>Cylinder</a:t>
            </a:r>
          </a:p>
          <a:p>
            <a:pPr lvl="1"/>
            <a:r>
              <a:rPr lang="en-US" dirty="0" smtClean="0"/>
              <a:t>Sum of Measures of Angles of Triangle</a:t>
            </a:r>
          </a:p>
          <a:p>
            <a:pPr lvl="1"/>
            <a:r>
              <a:rPr lang="en-US" dirty="0" smtClean="0"/>
              <a:t>Total Degrees in Circle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smtClean="0"/>
              <a:t>format!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only work on one section at a time</a:t>
            </a:r>
          </a:p>
          <a:p>
            <a:pPr lvl="1"/>
            <a:r>
              <a:rPr lang="en-US" dirty="0" smtClean="0"/>
              <a:t>No going back to previous sections</a:t>
            </a:r>
          </a:p>
          <a:p>
            <a:pPr lvl="1"/>
            <a:r>
              <a:rPr lang="en-US" dirty="0" smtClean="0"/>
              <a:t>It’s ok to skip around within the section</a:t>
            </a:r>
          </a:p>
          <a:p>
            <a:r>
              <a:rPr lang="en-US" dirty="0" smtClean="0"/>
              <a:t>The questions in each section are in order by difficulty</a:t>
            </a:r>
          </a:p>
          <a:p>
            <a:r>
              <a:rPr lang="en-US" dirty="0" smtClean="0"/>
              <a:t>Don’t be surprised by the Grid-Ins</a:t>
            </a:r>
          </a:p>
          <a:p>
            <a:r>
              <a:rPr lang="en-US" dirty="0" smtClean="0"/>
              <a:t>The sections won’t be in the same order and breaks won’t always be in the same places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smtClean="0"/>
              <a:t>Directions!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math:</a:t>
            </a:r>
          </a:p>
          <a:p>
            <a:pPr lvl="1"/>
            <a:r>
              <a:rPr lang="en-US" dirty="0" smtClean="0"/>
              <a:t>Multiple Choice</a:t>
            </a:r>
          </a:p>
          <a:p>
            <a:pPr lvl="1">
              <a:buNone/>
            </a:pPr>
            <a:r>
              <a:rPr lang="en-US" dirty="0" smtClean="0"/>
              <a:t>	“Solve each problem in the section. Then decide which is the best of the choices given and mark your answer on the answer sheet.”</a:t>
            </a:r>
          </a:p>
          <a:p>
            <a:pPr lvl="1"/>
            <a:r>
              <a:rPr lang="en-US" dirty="0" smtClean="0"/>
              <a:t>Grid – In</a:t>
            </a:r>
          </a:p>
          <a:p>
            <a:pPr lvl="1">
              <a:buNone/>
            </a:pPr>
            <a:r>
              <a:rPr lang="en-US" dirty="0" smtClean="0"/>
              <a:t>	“Questions # - # require you to solve the problem and enter your answer by marking the circles in the special grid on your answer sheet, as shown in the examples below.”</a:t>
            </a:r>
          </a:p>
          <a:p>
            <a:pPr lvl="2"/>
            <a:r>
              <a:rPr lang="en-US" dirty="0" smtClean="0"/>
              <a:t>HINT: You don’t want to have to look at the examples!! It wastes too much time!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smtClean="0"/>
              <a:t>TIMING!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WORK THE WHOLE TIME!!</a:t>
            </a:r>
          </a:p>
          <a:p>
            <a:pPr lvl="1"/>
            <a:r>
              <a:rPr lang="en-US" dirty="0" smtClean="0"/>
              <a:t>Don’t get finished and fall asleep</a:t>
            </a:r>
          </a:p>
          <a:p>
            <a:pPr lvl="1"/>
            <a:r>
              <a:rPr lang="en-US" dirty="0" smtClean="0"/>
              <a:t>Go back through the questions are work on ones that you either skipped or guessed on</a:t>
            </a:r>
          </a:p>
          <a:p>
            <a:r>
              <a:rPr lang="en-US" dirty="0" smtClean="0"/>
              <a:t>Know when the time is up and keep an eye on the clock</a:t>
            </a:r>
          </a:p>
          <a:p>
            <a:r>
              <a:rPr lang="en-US" dirty="0" smtClean="0"/>
              <a:t>You have a little over </a:t>
            </a:r>
            <a:r>
              <a:rPr lang="en-US" u="sng" dirty="0" smtClean="0"/>
              <a:t>one minute</a:t>
            </a:r>
            <a:r>
              <a:rPr lang="en-US" dirty="0" smtClean="0"/>
              <a:t> to answer each math question</a:t>
            </a:r>
          </a:p>
          <a:p>
            <a:r>
              <a:rPr lang="en-US" dirty="0" smtClean="0"/>
              <a:t>Some people recommend: work through test, bubble with approx. 3 or 4 minutes left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smtClean="0"/>
              <a:t>GRIDDING!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boxes above the bubbles are not scored</a:t>
            </a:r>
          </a:p>
          <a:p>
            <a:r>
              <a:rPr lang="en-US" dirty="0" smtClean="0"/>
              <a:t>There are four columns – start at the far left</a:t>
            </a:r>
          </a:p>
          <a:p>
            <a:r>
              <a:rPr lang="en-US" dirty="0" smtClean="0"/>
              <a:t>Leave not needed columns blank</a:t>
            </a:r>
          </a:p>
          <a:p>
            <a:r>
              <a:rPr lang="en-US" dirty="0" smtClean="0"/>
              <a:t>No need to reduce fractions (unless they don’t fit in the grid!)</a:t>
            </a:r>
          </a:p>
          <a:p>
            <a:r>
              <a:rPr lang="en-US" dirty="0" smtClean="0"/>
              <a:t>You cannot grid a mixed number</a:t>
            </a:r>
          </a:p>
          <a:p>
            <a:pPr lvl="1"/>
            <a:r>
              <a:rPr lang="en-US" dirty="0" smtClean="0"/>
              <a:t>Grid as improper fractions or decimals</a:t>
            </a:r>
          </a:p>
          <a:p>
            <a:r>
              <a:rPr lang="en-US" dirty="0" smtClean="0"/>
              <a:t>You must use all four spaces for a repeating decimal</a:t>
            </a:r>
          </a:p>
          <a:p>
            <a:pPr lvl="1"/>
            <a:r>
              <a:rPr lang="en-US" dirty="0" smtClean="0"/>
              <a:t>For .6666…, .666 or .667 would be accepted</a:t>
            </a:r>
          </a:p>
          <a:p>
            <a:r>
              <a:rPr lang="en-US" dirty="0" smtClean="0"/>
              <a:t>Do not grid in a leading zero for decimals less than 1</a:t>
            </a:r>
          </a:p>
          <a:p>
            <a:pPr lvl="1"/>
            <a:r>
              <a:rPr lang="en-US" dirty="0" smtClean="0"/>
              <a:t>Grid .5, not 0.5</a:t>
            </a:r>
          </a:p>
          <a:p>
            <a:r>
              <a:rPr lang="en-US" dirty="0" smtClean="0"/>
              <a:t>No question has a negative answer</a:t>
            </a:r>
          </a:p>
          <a:p>
            <a:r>
              <a:rPr lang="en-US" dirty="0" smtClean="0"/>
              <a:t>If the answer is a percent, disregard the % symbol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familiar with: </a:t>
            </a:r>
            <a:r>
              <a:rPr lang="en-US" sz="4800" dirty="0" err="1" smtClean="0"/>
              <a:t>scorING</a:t>
            </a:r>
            <a:r>
              <a:rPr lang="en-US" sz="4800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score:	2400-600</a:t>
            </a:r>
          </a:p>
          <a:p>
            <a:pPr lvl="1"/>
            <a:r>
              <a:rPr lang="en-US" dirty="0" smtClean="0"/>
              <a:t>Each section:	800-200</a:t>
            </a:r>
          </a:p>
          <a:p>
            <a:r>
              <a:rPr lang="en-US" dirty="0" smtClean="0"/>
              <a:t>Wrong Answer Penalty</a:t>
            </a:r>
          </a:p>
          <a:p>
            <a:pPr lvl="1"/>
            <a:r>
              <a:rPr lang="en-US" dirty="0" smtClean="0"/>
              <a:t>Cancels out the benefit of random guessing</a:t>
            </a:r>
          </a:p>
          <a:p>
            <a:pPr lvl="1"/>
            <a:r>
              <a:rPr lang="en-US" dirty="0" smtClean="0"/>
              <a:t>Only guess if you can eliminate one or more answer choices!</a:t>
            </a:r>
          </a:p>
          <a:p>
            <a:pPr lvl="1"/>
            <a:r>
              <a:rPr lang="en-US" dirty="0" smtClean="0"/>
              <a:t>Activity: Guessing Game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Getting Even more familiar with: </a:t>
            </a:r>
            <a:r>
              <a:rPr lang="en-US" sz="4400" dirty="0" err="1" smtClean="0"/>
              <a:t>scorING</a:t>
            </a:r>
            <a:r>
              <a:rPr lang="en-US" sz="4400" dirty="0" smtClean="0"/>
              <a:t>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it is scored?</a:t>
            </a:r>
          </a:p>
          <a:p>
            <a:pPr lvl="1"/>
            <a:r>
              <a:rPr lang="en-US" dirty="0" smtClean="0"/>
              <a:t>Correct Answer		+1</a:t>
            </a:r>
          </a:p>
          <a:p>
            <a:pPr lvl="1"/>
            <a:r>
              <a:rPr lang="en-US" dirty="0" smtClean="0"/>
              <a:t>Blank				+0</a:t>
            </a:r>
          </a:p>
          <a:p>
            <a:pPr lvl="1"/>
            <a:r>
              <a:rPr lang="en-US" dirty="0" smtClean="0"/>
              <a:t>Wrong MC			- ¼</a:t>
            </a:r>
          </a:p>
          <a:p>
            <a:pPr lvl="1"/>
            <a:r>
              <a:rPr lang="en-US" dirty="0" smtClean="0"/>
              <a:t>Wrong Grid-in		- 0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Is it better to get one really hard question correct, or 5 easy to medium questions correct?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my GOAL</a:t>
            </a: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SCORE AS MANY POINTS AS POSSIBLE!!!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SAT?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SAT = Scholastic Aptitude Test</a:t>
            </a:r>
          </a:p>
          <a:p>
            <a:r>
              <a:rPr lang="en-US" dirty="0" smtClean="0"/>
              <a:t>The nation’s most widely used college entrance exam</a:t>
            </a:r>
          </a:p>
          <a:p>
            <a:r>
              <a:rPr lang="en-US" dirty="0" smtClean="0"/>
              <a:t>A standardized test</a:t>
            </a:r>
          </a:p>
          <a:p>
            <a:pPr lvl="1"/>
            <a:r>
              <a:rPr lang="en-US" dirty="0" smtClean="0"/>
              <a:t>It is PREDICTABLE!!!</a:t>
            </a:r>
          </a:p>
          <a:p>
            <a:r>
              <a:rPr lang="en-US" dirty="0" smtClean="0"/>
              <a:t>Used to compare students’ performances regardless of where you are from or what school you went 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format of the sat?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Total test time = 3 hours 45 minutes</a:t>
            </a:r>
          </a:p>
          <a:p>
            <a:r>
              <a:rPr lang="en-US" dirty="0" smtClean="0"/>
              <a:t>There are three components</a:t>
            </a:r>
          </a:p>
          <a:p>
            <a:pPr lvl="1"/>
            <a:r>
              <a:rPr lang="en-US" dirty="0" smtClean="0"/>
              <a:t>Critical Reading 		70 minutes</a:t>
            </a:r>
          </a:p>
          <a:p>
            <a:pPr lvl="1"/>
            <a:r>
              <a:rPr lang="en-US" dirty="0" smtClean="0"/>
              <a:t>Math 				70 minutes</a:t>
            </a:r>
          </a:p>
          <a:p>
            <a:pPr lvl="1"/>
            <a:r>
              <a:rPr lang="en-US" dirty="0" smtClean="0"/>
              <a:t>Writing				60 minutes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What happened to the other 25 minutes?</a:t>
            </a:r>
          </a:p>
          <a:p>
            <a:pPr lvl="1"/>
            <a:r>
              <a:rPr lang="en-US" dirty="0" smtClean="0"/>
              <a:t>One experimental (non-graded) section – don’t know which one, or what topic it covers</a:t>
            </a:r>
          </a:p>
          <a:p>
            <a:pPr lvl="1">
              <a:buNone/>
            </a:pPr>
            <a:r>
              <a:rPr lang="en-US" dirty="0" smtClean="0"/>
              <a:t>					      	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33800" y="3810000"/>
          <a:ext cx="4389521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1917360" imgH="482400" progId="Equation.3">
                  <p:embed/>
                </p:oleObj>
              </mc:Choice>
              <mc:Fallback>
                <p:oleObj name="Equation" r:id="rId3" imgW="191736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10000"/>
                        <a:ext cx="4389521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format of the math sections?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three scored sections:</a:t>
            </a:r>
          </a:p>
          <a:p>
            <a:pPr lvl="1"/>
            <a:r>
              <a:rPr lang="en-US" dirty="0" smtClean="0"/>
              <a:t>2 - 25 minutes sections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20 multiple choice questions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8 multiple choice &amp; 10 grid-in questions</a:t>
            </a:r>
          </a:p>
          <a:p>
            <a:pPr lvl="1"/>
            <a:r>
              <a:rPr lang="en-US" dirty="0" smtClean="0"/>
              <a:t>1 - 20 minute section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15 multiple choice questions</a:t>
            </a:r>
          </a:p>
          <a:p>
            <a:pPr marL="571500" indent="-457200"/>
            <a:endParaRPr lang="en-US" dirty="0" smtClean="0"/>
          </a:p>
          <a:p>
            <a:pPr marL="571500" indent="-457200"/>
            <a:r>
              <a:rPr lang="en-US" dirty="0" smtClean="0"/>
              <a:t>Multiple choice questions have 5 answer choices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do I need 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allowed to use a calculator</a:t>
            </a:r>
          </a:p>
          <a:p>
            <a:pPr lvl="1"/>
            <a:r>
              <a:rPr lang="en-US" dirty="0" smtClean="0"/>
              <a:t>All questions can be answered without it though!</a:t>
            </a:r>
          </a:p>
          <a:p>
            <a:r>
              <a:rPr lang="en-US" dirty="0" smtClean="0"/>
              <a:t>Directions are always the same</a:t>
            </a:r>
          </a:p>
          <a:p>
            <a:pPr lvl="1"/>
            <a:r>
              <a:rPr lang="en-US" dirty="0" smtClean="0"/>
              <a:t>Become familiar with them BEFORE the test</a:t>
            </a:r>
          </a:p>
          <a:p>
            <a:pPr lvl="1"/>
            <a:r>
              <a:rPr lang="en-US" dirty="0" smtClean="0"/>
              <a:t>You won’t waste time reading them during the test</a:t>
            </a:r>
          </a:p>
          <a:p>
            <a:r>
              <a:rPr lang="en-US" dirty="0" smtClean="0"/>
              <a:t>You are only graded on your bubbles</a:t>
            </a:r>
          </a:p>
          <a:p>
            <a:pPr lvl="1"/>
            <a:r>
              <a:rPr lang="en-US" dirty="0" smtClean="0"/>
              <a:t>If you don’t like showing work, you don’t have to!!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math concepts are tested?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categories: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Numbers and Operations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Algebra and Functions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Geometry and Measurement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Data Analysis, Statistics, and Probability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marL="571500" indent="-514350"/>
            <a:r>
              <a:rPr lang="en-US" dirty="0" smtClean="0"/>
              <a:t>Most of the math is from before 9</a:t>
            </a:r>
            <a:r>
              <a:rPr lang="en-US" baseline="30000" dirty="0" smtClean="0"/>
              <a:t>th</a:t>
            </a:r>
            <a:r>
              <a:rPr lang="en-US" dirty="0" smtClean="0"/>
              <a:t> grade!!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much of each category is tested?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305800" cy="4694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938847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Category</a:t>
                      </a:r>
                      <a:endParaRPr 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% Tested</a:t>
                      </a:r>
                      <a:endParaRPr lang="en-US" sz="3600" dirty="0"/>
                    </a:p>
                  </a:txBody>
                  <a:tcPr anchor="ctr"/>
                </a:tc>
              </a:tr>
              <a:tr h="938847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Numbers</a:t>
                      </a:r>
                      <a:r>
                        <a:rPr lang="en-US" sz="2400" b="0" baseline="0" dirty="0" smtClean="0"/>
                        <a:t> and Operations</a:t>
                      </a:r>
                      <a:endParaRPr lang="en-US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23%</a:t>
                      </a:r>
                      <a:endParaRPr lang="en-US" sz="2400" dirty="0"/>
                    </a:p>
                  </a:txBody>
                  <a:tcPr anchor="ctr"/>
                </a:tc>
              </a:tr>
              <a:tr h="93884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/>
                        <a:t>Algebra and Functions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36%</a:t>
                      </a:r>
                      <a:endParaRPr lang="en-US" sz="2400" dirty="0"/>
                    </a:p>
                  </a:txBody>
                  <a:tcPr anchor="ctr"/>
                </a:tc>
              </a:tr>
              <a:tr h="93884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/>
                        <a:t>Geometry and Measurement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28%</a:t>
                      </a:r>
                      <a:endParaRPr lang="en-US" sz="2400" dirty="0"/>
                    </a:p>
                  </a:txBody>
                  <a:tcPr anchor="ctr"/>
                </a:tc>
              </a:tr>
              <a:tr h="938847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/>
                        <a:t>Data Analysis, Statistics, and Probability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13%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do I need 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Tested:</a:t>
            </a:r>
          </a:p>
          <a:p>
            <a:pPr lvl="1"/>
            <a:r>
              <a:rPr lang="en-US" dirty="0" smtClean="0"/>
              <a:t>Long / tedious computations</a:t>
            </a:r>
          </a:p>
          <a:p>
            <a:pPr lvl="1"/>
            <a:r>
              <a:rPr lang="en-US" dirty="0" smtClean="0"/>
              <a:t>Geometric Proofs</a:t>
            </a:r>
          </a:p>
          <a:p>
            <a:pPr lvl="1"/>
            <a:r>
              <a:rPr lang="en-US" dirty="0" smtClean="0"/>
              <a:t>Imaginary Numbers</a:t>
            </a:r>
          </a:p>
          <a:p>
            <a:endParaRPr lang="en-US" sz="1600" dirty="0" smtClean="0"/>
          </a:p>
          <a:p>
            <a:r>
              <a:rPr lang="en-US" dirty="0" smtClean="0"/>
              <a:t>What’s given?</a:t>
            </a:r>
          </a:p>
          <a:p>
            <a:pPr lvl="1"/>
            <a:r>
              <a:rPr lang="en-US" dirty="0" smtClean="0"/>
              <a:t>All numbers are real numbers!</a:t>
            </a:r>
          </a:p>
          <a:p>
            <a:pPr lvl="1"/>
            <a:r>
              <a:rPr lang="en-US" dirty="0" smtClean="0"/>
              <a:t>Pictures are drawn to scale &amp; lie in a plane unless they say otherwise</a:t>
            </a:r>
          </a:p>
          <a:p>
            <a:pPr lvl="1"/>
            <a:r>
              <a:rPr lang="en-US" dirty="0" smtClean="0"/>
              <a:t>Many basic formulas (memorize them to save time!!)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should I prepare for the SAT?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Get familiar with:</a:t>
            </a:r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Directions</a:t>
            </a:r>
          </a:p>
          <a:p>
            <a:pPr lvl="1"/>
            <a:r>
              <a:rPr lang="en-US" dirty="0" smtClean="0"/>
              <a:t>Timing</a:t>
            </a:r>
          </a:p>
          <a:p>
            <a:pPr lvl="1"/>
            <a:r>
              <a:rPr lang="en-US" dirty="0" smtClean="0"/>
              <a:t>Gridding</a:t>
            </a:r>
          </a:p>
          <a:p>
            <a:pPr lvl="1"/>
            <a:r>
              <a:rPr lang="en-US" dirty="0" smtClean="0"/>
              <a:t>Scoring</a:t>
            </a:r>
          </a:p>
          <a:p>
            <a:r>
              <a:rPr lang="en-US" dirty="0" smtClean="0"/>
              <a:t>And most importantly….DON’T CRAM!!!!!!!!!!!</a:t>
            </a:r>
          </a:p>
          <a:p>
            <a:pPr lvl="1"/>
            <a:r>
              <a:rPr lang="en-US" dirty="0" smtClean="0"/>
              <a:t>Cramming is actually shown to increase anxiety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113</TotalTime>
  <Words>678</Words>
  <Application>Microsoft Office PowerPoint</Application>
  <PresentationFormat>On-screen Show (4:3)</PresentationFormat>
  <Paragraphs>138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Trek</vt:lpstr>
      <vt:lpstr>Equation</vt:lpstr>
      <vt:lpstr>Introduction to the SAT</vt:lpstr>
      <vt:lpstr>What is the SAT?</vt:lpstr>
      <vt:lpstr>What is the format of the sat?</vt:lpstr>
      <vt:lpstr>What is the format of the math sections?</vt:lpstr>
      <vt:lpstr>What else do I need to know?</vt:lpstr>
      <vt:lpstr>What math concepts are tested?</vt:lpstr>
      <vt:lpstr>How much of each category is tested?</vt:lpstr>
      <vt:lpstr>What Else do I need to know?</vt:lpstr>
      <vt:lpstr>How should I prepare for the SAT?</vt:lpstr>
      <vt:lpstr>Getting familiar with: Content!</vt:lpstr>
      <vt:lpstr>Getting familiar with: format!</vt:lpstr>
      <vt:lpstr>Getting familiar with: Directions!</vt:lpstr>
      <vt:lpstr>Getting familiar with: TIMING!</vt:lpstr>
      <vt:lpstr>Getting familiar with: GRIDDING!</vt:lpstr>
      <vt:lpstr>Getting familiar with: scorING!</vt:lpstr>
      <vt:lpstr>Getting Even more familiar with: scorING!</vt:lpstr>
      <vt:lpstr>What’s my GOAL??</vt:lpstr>
    </vt:vector>
  </TitlesOfParts>
  <Company>Guilford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SAT</dc:title>
  <dc:creator>grovesk</dc:creator>
  <cp:lastModifiedBy>Groves, Kristine S</cp:lastModifiedBy>
  <cp:revision>12</cp:revision>
  <cp:lastPrinted>2011-11-02T17:42:55Z</cp:lastPrinted>
  <dcterms:created xsi:type="dcterms:W3CDTF">2010-08-30T18:35:58Z</dcterms:created>
  <dcterms:modified xsi:type="dcterms:W3CDTF">2011-11-02T17:44:35Z</dcterms:modified>
</cp:coreProperties>
</file>